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9"/>
  </p:notesMasterIdLst>
  <p:handoutMasterIdLst>
    <p:handoutMasterId r:id="rId20"/>
  </p:handoutMasterIdLst>
  <p:sldIdLst>
    <p:sldId id="256" r:id="rId5"/>
    <p:sldId id="258" r:id="rId6"/>
    <p:sldId id="275" r:id="rId7"/>
    <p:sldId id="260" r:id="rId8"/>
    <p:sldId id="264" r:id="rId9"/>
    <p:sldId id="279" r:id="rId10"/>
    <p:sldId id="274" r:id="rId11"/>
    <p:sldId id="278" r:id="rId12"/>
    <p:sldId id="277" r:id="rId13"/>
    <p:sldId id="283" r:id="rId14"/>
    <p:sldId id="280" r:id="rId15"/>
    <p:sldId id="282" r:id="rId16"/>
    <p:sldId id="281"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79" d="100"/>
          <a:sy n="79" d="100"/>
        </p:scale>
        <p:origin x="188" y="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K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hyperlink" Target="http://stats.stackexchange.com/questions/184103/why-the-error-on-a-training-set-is-decreasing-while-the-error-on-the-validation" TargetMode="External"/><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hyperlink" Target="http://stats.stackexchange.com/questions/184103/why-the-error-on-a-training-set-is-decreasing-while-the-error-on-the-validation" TargetMode="External"/><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t>Business Understanding</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dirty="0"/>
            <a:t>Data Understanding and Analysis</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dirty="0"/>
            <a:t>Modeling</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US" dirty="0"/>
            <a:t>Evaluation and Recommendation</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custScaleX="175233" custScaleY="93673"/>
      <dgm:spPr>
        <a:blipFill>
          <a:blip xmlns:r="http://schemas.openxmlformats.org/officeDocument/2006/relationships" r:embed="rId1"/>
          <a:srcRect/>
          <a:stretch>
            <a:fillRect l="-25000" r="-25000"/>
          </a:stretch>
        </a:blipFill>
        <a:ln>
          <a:noFill/>
        </a:ln>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custScaleX="208941" custScaleY="117347"/>
      <dgm:spPr>
        <a:blipFill>
          <a:blip xmlns:r="http://schemas.openxmlformats.org/officeDocument/2006/relationships" r:embed="rId2"/>
          <a:srcRect/>
          <a:stretch>
            <a:fillRect l="-45000" r="-45000"/>
          </a:stretch>
        </a:blipFill>
        <a:ln>
          <a:noFill/>
        </a:ln>
      </dgm:spPr>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custScaleX="146820" custScaleY="134657"/>
      <dgm:spPr>
        <a:blipFill>
          <a:blip xmlns:r="http://schemas.openxmlformats.org/officeDocument/2006/relationships" r:embed="rId3"/>
          <a:srcRect/>
          <a:stretch>
            <a:fillRect l="-25000" r="-25000"/>
          </a:stretch>
        </a:blipFill>
        <a:ln>
          <a:noFill/>
        </a:ln>
      </dgm:spPr>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4"/>
      <dgm:spPr/>
    </dgm:pt>
    <dgm:pt modelId="{41C0BC0F-FFD5-42B5-B952-9316B9364F6F}" type="pres">
      <dgm:prSet presAssocID="{3AA5586A-C40E-4DDA-98A5-6545F36F46AB}" presName="iconRect" presStyleLbl="node1" presStyleIdx="3" presStyleCnt="4"/>
      <dgm:spPr>
        <a:blipFill>
          <a:blip xmlns:r="http://schemas.openxmlformats.org/officeDocument/2006/relationships" r:embed="rId4">
            <a:extLst>
              <a:ext uri="{837473B0-CC2E-450A-ABE3-18F120FF3D39}">
                <a1611:picAttrSrcUrl xmlns:a1611="http://schemas.microsoft.com/office/drawing/2016/11/main" r:id="rId5"/>
              </a:ext>
            </a:extLst>
          </a:blip>
          <a:srcRect/>
          <a:stretch>
            <a:fillRect l="-25000" r="-25000"/>
          </a:stretch>
        </a:blipFill>
        <a:ln>
          <a:noFill/>
        </a:ln>
      </dgm:spPr>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65F7D3A9-7360-41F2-9288-DC394F90F4EC}" type="presOf" srcId="{3AA5586A-C40E-4DDA-98A5-6545F36F46AB}" destId="{7703AFE5-FAA2-4D8A-AEFA-D3C5CB41E5BC}"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72DB18FF-BDCF-4526-AB7E-380701B71043}" type="presOf" srcId="{72FFCBD4-DD9D-4E06-81E4-54307F97A3F0}" destId="{8F14F3AD-A362-45DF-80F5-2B8D1F566D80}" srcOrd="0" destOrd="0" presId="urn:microsoft.com/office/officeart/2018/2/layout/IconCircleList"/>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F6DE935E-6528-4A29-9FE2-2236A11FA3B5}" type="presParOf" srcId="{326FDCF2-F375-4C3F-9814-C84BA9388F92}" destId="{8F14F3AD-A362-45DF-80F5-2B8D1F566D80}" srcOrd="5" destOrd="0" presId="urn:microsoft.com/office/officeart/2018/2/layout/IconCircleList"/>
    <dgm:cxn modelId="{1E564FA9-F723-4479-8013-22D1426128B6}" type="presParOf" srcId="{326FDCF2-F375-4C3F-9814-C84BA9388F92}" destId="{BDD20EE1-5DFF-4E16-802C-2448893CCB5A}" srcOrd="6" destOrd="0" presId="urn:microsoft.com/office/officeart/2018/2/layout/IconCircleList"/>
    <dgm:cxn modelId="{794FF77C-CF66-43A6-AFF0-913CEF2D0C2A}" type="presParOf" srcId="{BDD20EE1-5DFF-4E16-802C-2448893CCB5A}" destId="{7089FE6B-57E5-4306-8097-E758E000C828}" srcOrd="0" destOrd="0" presId="urn:microsoft.com/office/officeart/2018/2/layout/IconCircleList"/>
    <dgm:cxn modelId="{091EE8DB-F92B-4CB3-ABD6-FFEB56B07A8B}" type="presParOf" srcId="{BDD20EE1-5DFF-4E16-802C-2448893CCB5A}" destId="{41C0BC0F-FFD5-42B5-B952-9316B9364F6F}" srcOrd="1" destOrd="0" presId="urn:microsoft.com/office/officeart/2018/2/layout/IconCircleList"/>
    <dgm:cxn modelId="{DAE7DE5D-0787-4DCA-83CB-B15B42A3D0EC}" type="presParOf" srcId="{BDD20EE1-5DFF-4E16-802C-2448893CCB5A}" destId="{392FDDC2-BC7A-49BF-88A1-7B4956AD8377}" srcOrd="2" destOrd="0" presId="urn:microsoft.com/office/officeart/2018/2/layout/IconCircleList"/>
    <dgm:cxn modelId="{03A77C2B-16FB-486D-9C1B-3FF393F2E432}" type="presParOf" srcId="{BDD20EE1-5DFF-4E16-802C-2448893CCB5A}" destId="{7703AFE5-FAA2-4D8A-AEFA-D3C5CB41E5BC}"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91234"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B2F71-E638-412C-8147-FC7081E08B04}">
      <dsp:nvSpPr>
        <dsp:cNvPr id="0" name=""/>
        <dsp:cNvSpPr/>
      </dsp:nvSpPr>
      <dsp:spPr>
        <a:xfrm>
          <a:off x="84865" y="913215"/>
          <a:ext cx="791813" cy="423273"/>
        </a:xfrm>
        <a:prstGeom prst="rect">
          <a:avLst/>
        </a:prstGeom>
        <a:blipFill>
          <a:blip xmlns:r="http://schemas.openxmlformats.org/officeDocument/2006/relationships" r:embed="rId1"/>
          <a:srcRect/>
          <a:stretch>
            <a:fillRect l="-25000" r="-2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5AF25A-E676-44EA-BB66-F2100ACAD1CB}">
      <dsp:nvSpPr>
        <dsp:cNvPr id="0" name=""/>
        <dsp:cNvSpPr/>
      </dsp:nvSpPr>
      <dsp:spPr>
        <a:xfrm>
          <a:off x="1037253"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Business Understanding</a:t>
          </a:r>
        </a:p>
      </dsp:txBody>
      <dsp:txXfrm>
        <a:off x="1037253" y="735315"/>
        <a:ext cx="1836390" cy="779074"/>
      </dsp:txXfrm>
    </dsp:sp>
    <dsp:sp modelId="{75512A68-FA50-4392-A441-C6EC352FE606}">
      <dsp:nvSpPr>
        <dsp:cNvPr id="0" name=""/>
        <dsp:cNvSpPr/>
      </dsp:nvSpPr>
      <dsp:spPr>
        <a:xfrm>
          <a:off x="3276148" y="735315"/>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5A8E1-258A-4D4B-9D55-24376C0AB360}">
      <dsp:nvSpPr>
        <dsp:cNvPr id="0" name=""/>
        <dsp:cNvSpPr/>
      </dsp:nvSpPr>
      <dsp:spPr>
        <a:xfrm>
          <a:off x="3193621" y="859728"/>
          <a:ext cx="944127" cy="530248"/>
        </a:xfrm>
        <a:prstGeom prst="rect">
          <a:avLst/>
        </a:prstGeom>
        <a:blipFill>
          <a:blip xmlns:r="http://schemas.openxmlformats.org/officeDocument/2006/relationships" r:embed="rId2"/>
          <a:srcRect/>
          <a:stretch>
            <a:fillRect l="-45000" r="-4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3C7F31-A7C1-43C9-AE27-AAE9100EE1FE}">
      <dsp:nvSpPr>
        <dsp:cNvPr id="0" name=""/>
        <dsp:cNvSpPr/>
      </dsp:nvSpPr>
      <dsp:spPr>
        <a:xfrm>
          <a:off x="4222167" y="735315"/>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Data Understanding and Analysis</a:t>
          </a:r>
        </a:p>
      </dsp:txBody>
      <dsp:txXfrm>
        <a:off x="4222167" y="735315"/>
        <a:ext cx="1836390" cy="779074"/>
      </dsp:txXfrm>
    </dsp:sp>
    <dsp:sp modelId="{2CA4BD4C-87EF-4944-9E57-97154B3B633C}">
      <dsp:nvSpPr>
        <dsp:cNvPr id="0" name=""/>
        <dsp:cNvSpPr/>
      </dsp:nvSpPr>
      <dsp:spPr>
        <a:xfrm>
          <a:off x="84865"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F53AC-3AF2-437B-A5AB-1239ADEC0676}">
      <dsp:nvSpPr>
        <dsp:cNvPr id="0" name=""/>
        <dsp:cNvSpPr/>
      </dsp:nvSpPr>
      <dsp:spPr>
        <a:xfrm>
          <a:off x="142689" y="2220047"/>
          <a:ext cx="663425" cy="608465"/>
        </a:xfrm>
        <a:prstGeom prst="rect">
          <a:avLst/>
        </a:prstGeom>
        <a:blipFill>
          <a:blip xmlns:r="http://schemas.openxmlformats.org/officeDocument/2006/relationships" r:embed="rId3"/>
          <a:srcRect/>
          <a:stretch>
            <a:fillRect l="-25000" r="-2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03E058-79E0-456E-A0FD-258E317D3D6A}">
      <dsp:nvSpPr>
        <dsp:cNvPr id="0" name=""/>
        <dsp:cNvSpPr/>
      </dsp:nvSpPr>
      <dsp:spPr>
        <a:xfrm>
          <a:off x="1030884"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Modeling</a:t>
          </a:r>
        </a:p>
      </dsp:txBody>
      <dsp:txXfrm>
        <a:off x="1030884" y="2134742"/>
        <a:ext cx="1836390" cy="779074"/>
      </dsp:txXfrm>
    </dsp:sp>
    <dsp:sp modelId="{7089FE6B-57E5-4306-8097-E758E000C828}">
      <dsp:nvSpPr>
        <dsp:cNvPr id="0" name=""/>
        <dsp:cNvSpPr/>
      </dsp:nvSpPr>
      <dsp:spPr>
        <a:xfrm>
          <a:off x="3187252" y="2134742"/>
          <a:ext cx="779074" cy="7790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0BC0F-FFD5-42B5-B952-9316B9364F6F}">
      <dsp:nvSpPr>
        <dsp:cNvPr id="0" name=""/>
        <dsp:cNvSpPr/>
      </dsp:nvSpPr>
      <dsp:spPr>
        <a:xfrm>
          <a:off x="3350857" y="2298348"/>
          <a:ext cx="451863" cy="451863"/>
        </a:xfrm>
        <a:prstGeom prst="rect">
          <a:avLst/>
        </a:prstGeom>
        <a:blipFill>
          <a:blip xmlns:r="http://schemas.openxmlformats.org/officeDocument/2006/relationships" r:embed="rId4">
            <a:extLst>
              <a:ext uri="{837473B0-CC2E-450A-ABE3-18F120FF3D39}">
                <a1611:picAttrSrcUrl xmlns:a1611="http://schemas.microsoft.com/office/drawing/2016/11/main" r:id="rId5"/>
              </a:ext>
            </a:extLst>
          </a:blip>
          <a:srcRect/>
          <a:stretch>
            <a:fillRect l="-25000" r="-2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03AFE5-FAA2-4D8A-AEFA-D3C5CB41E5BC}">
      <dsp:nvSpPr>
        <dsp:cNvPr id="0" name=""/>
        <dsp:cNvSpPr/>
      </dsp:nvSpPr>
      <dsp:spPr>
        <a:xfrm>
          <a:off x="4133271" y="2134742"/>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Evaluation and Recommendation</a:t>
          </a:r>
        </a:p>
      </dsp:txBody>
      <dsp:txXfrm>
        <a:off x="4133271" y="2134742"/>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2" Type="http://schemas.openxmlformats.org/officeDocument/2006/relationships/hyperlink" Target="https://www.rawpixel.com/image/457413/free-illustration-image-rocket-business-entrepreneurship" TargetMode="External"/><Relationship Id="rId1" Type="http://schemas.openxmlformats.org/officeDocument/2006/relationships/image" Target="../media/image11.1"/></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5" name="Picture 4">
          <a:extLst xmlns:a="http://schemas.openxmlformats.org/drawingml/2006/main">
            <a:ext uri="{FF2B5EF4-FFF2-40B4-BE49-F238E27FC236}">
              <a16:creationId xmlns:a16="http://schemas.microsoft.com/office/drawing/2014/main" id="{0D124605-BDD2-A75C-9337-5D1540A847F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837473B0-CC2E-450A-ABE3-18F120FF3D39}">
              <a1611:picAttrSrcUrl xmlns:a1611="http://schemas.microsoft.com/office/drawing/2016/11/main" r:id="rId2"/>
            </a:ext>
          </a:extLst>
        </a:blip>
        <a:stretch xmlns:a="http://schemas.openxmlformats.org/drawingml/2006/main">
          <a:fillRect/>
        </a:stretch>
      </cdr:blipFill>
      <cdr:spPr>
        <a:xfrm xmlns:a="http://schemas.openxmlformats.org/drawingml/2006/main">
          <a:off x="0" y="0"/>
          <a:ext cx="10160000" cy="67818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12/1/2023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www.oercommons.org/courseware/lesson/20544" TargetMode="External"/><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xels.com/photo/blue-background-thank-you-1887992/" TargetMode="External"/><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6.jpg"/><Relationship Id="rId10" Type="http://schemas.microsoft.com/office/2007/relationships/diagramDrawing" Target="../diagrams/drawing1.xml"/><Relationship Id="rId4" Type="http://schemas.openxmlformats.org/officeDocument/2006/relationships/image" Target="../media/image5.jp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piqsels.com/en/public-domain-photo-ffmyn"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94228" y="-113279"/>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title"/>
          </p:nvPr>
        </p:nvSpPr>
        <p:spPr/>
        <p:txBody>
          <a:bodyPr>
            <a:normAutofit/>
          </a:bodyPr>
          <a:lstStyle/>
          <a:p>
            <a:r>
              <a:rPr lang="en-US" b="1" dirty="0">
                <a:latin typeface="Arial Black" panose="020B0A04020102020204" pitchFamily="34" charset="0"/>
              </a:rPr>
              <a:t>SYRIATEL CUSTOMER CHURN PREDICTION</a:t>
            </a:r>
          </a:p>
        </p:txBody>
      </p:sp>
      <p:sp>
        <p:nvSpPr>
          <p:cNvPr id="3" name="Subtitle 2">
            <a:extLst>
              <a:ext uri="{FF2B5EF4-FFF2-40B4-BE49-F238E27FC236}">
                <a16:creationId xmlns:a16="http://schemas.microsoft.com/office/drawing/2014/main" id="{AE584786-6548-4BB4-95FD-977AD1F362C6}"/>
              </a:ext>
            </a:extLst>
          </p:cNvPr>
          <p:cNvSpPr>
            <a:spLocks noGrp="1"/>
          </p:cNvSpPr>
          <p:nvPr>
            <p:ph type="body" idx="1"/>
          </p:nvPr>
        </p:nvSpPr>
        <p:spPr/>
        <p:txBody>
          <a:bodyPr>
            <a:normAutofit/>
          </a:bodyPr>
          <a:lstStyle/>
          <a:p>
            <a:pPr marL="0" indent="0">
              <a:buNone/>
            </a:pPr>
            <a:r>
              <a:rPr lang="en-US" sz="2400" dirty="0">
                <a:solidFill>
                  <a:schemeClr val="accent1">
                    <a:lumMod val="40000"/>
                    <a:lumOff val="60000"/>
                  </a:schemeClr>
                </a:solidFill>
                <a:latin typeface="Arial Black" panose="020B0A04020102020204" pitchFamily="34" charset="0"/>
              </a:rPr>
              <a:t>CELIAJOY OMIAH</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60A9-E6CF-6242-BBE8-A4B358B8026E}"/>
              </a:ext>
            </a:extLst>
          </p:cNvPr>
          <p:cNvSpPr>
            <a:spLocks noGrp="1"/>
          </p:cNvSpPr>
          <p:nvPr>
            <p:ph type="title"/>
          </p:nvPr>
        </p:nvSpPr>
        <p:spPr>
          <a:xfrm>
            <a:off x="2031100" y="121382"/>
            <a:ext cx="7396121" cy="1747878"/>
          </a:xfrm>
        </p:spPr>
        <p:txBody>
          <a:bodyPr>
            <a:normAutofit/>
          </a:bodyPr>
          <a:lstStyle/>
          <a:p>
            <a:r>
              <a:rPr lang="en-US" sz="2400" dirty="0">
                <a:latin typeface="Arial Black" panose="020B0A04020102020204" pitchFamily="34" charset="0"/>
              </a:rPr>
              <a:t>modeling</a:t>
            </a:r>
            <a:endParaRPr lang="en-KE" sz="2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C627AFA6-FA1C-71AE-09E9-12F215E198AD}"/>
              </a:ext>
            </a:extLst>
          </p:cNvPr>
          <p:cNvSpPr>
            <a:spLocks noGrp="1"/>
          </p:cNvSpPr>
          <p:nvPr>
            <p:ph idx="1"/>
          </p:nvPr>
        </p:nvSpPr>
        <p:spPr>
          <a:xfrm>
            <a:off x="1181437" y="1173345"/>
            <a:ext cx="6967243" cy="4547724"/>
          </a:xfrm>
        </p:spPr>
        <p:txBody>
          <a:bodyPr>
            <a:normAutofit/>
          </a:bodyPr>
          <a:lstStyle/>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following algorithms w</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ere</a:t>
            </a: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employed:</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1. Logistic Regression</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2. Decision Tree</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3. Random Forest</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Metrics used</a:t>
            </a:r>
          </a:p>
          <a:p>
            <a:r>
              <a:rPr lang="en-US" sz="1600" dirty="0">
                <a:latin typeface="Times New Roman" panose="02020603050405020304" pitchFamily="18" charset="0"/>
                <a:cs typeface="Times New Roman" panose="02020603050405020304" pitchFamily="18" charset="0"/>
              </a:rPr>
              <a:t>Recall – which focuses on the model’s ability to correctly identify positive cases</a:t>
            </a:r>
          </a:p>
          <a:p>
            <a:r>
              <a:rPr lang="en-US" sz="1600" dirty="0">
                <a:latin typeface="Times New Roman" panose="02020603050405020304" pitchFamily="18" charset="0"/>
                <a:cs typeface="Times New Roman" panose="02020603050405020304" pitchFamily="18" charset="0"/>
              </a:rPr>
              <a:t>ROC-AUC Curve –plots the true positive rate against the false positive rate at various classification thresholds.</a:t>
            </a:r>
            <a:endParaRPr lang="en-KE"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812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05B89F-5C3C-BE4A-B3EE-57C68B4DBAAC}"/>
              </a:ext>
            </a:extLst>
          </p:cNvPr>
          <p:cNvSpPr>
            <a:spLocks noGrp="1"/>
          </p:cNvSpPr>
          <p:nvPr>
            <p:ph type="title"/>
          </p:nvPr>
        </p:nvSpPr>
        <p:spPr/>
        <p:txBody>
          <a:bodyPr>
            <a:normAutofit/>
          </a:bodyPr>
          <a:lstStyle/>
          <a:p>
            <a:r>
              <a:rPr lang="en-US" sz="2400" dirty="0">
                <a:latin typeface="Arial Black" panose="020B0A04020102020204" pitchFamily="34" charset="0"/>
              </a:rPr>
              <a:t>evaluation</a:t>
            </a:r>
            <a:endParaRPr lang="en-KE" sz="2400" dirty="0">
              <a:latin typeface="Arial Black" panose="020B0A04020102020204" pitchFamily="34" charset="0"/>
            </a:endParaRPr>
          </a:p>
        </p:txBody>
      </p:sp>
      <p:sp>
        <p:nvSpPr>
          <p:cNvPr id="5" name="Text Placeholder 4">
            <a:extLst>
              <a:ext uri="{FF2B5EF4-FFF2-40B4-BE49-F238E27FC236}">
                <a16:creationId xmlns:a16="http://schemas.microsoft.com/office/drawing/2014/main" id="{85CB5B1A-0C6A-3B08-B78D-F826F60A6CBD}"/>
              </a:ext>
            </a:extLst>
          </p:cNvPr>
          <p:cNvSpPr>
            <a:spLocks noGrp="1"/>
          </p:cNvSpPr>
          <p:nvPr>
            <p:ph type="body" idx="1"/>
          </p:nvPr>
        </p:nvSpPr>
        <p:spPr/>
        <p:txBody>
          <a:bodyPr/>
          <a:lstStyle/>
          <a:p>
            <a:r>
              <a:rPr lang="en-US" sz="2400" dirty="0">
                <a:latin typeface="Arial Black" panose="020B0A04020102020204" pitchFamily="34" charset="0"/>
              </a:rPr>
              <a:t>ROC Curve Analysis</a:t>
            </a:r>
            <a:endParaRPr lang="en-KE" sz="2400" dirty="0">
              <a:latin typeface="Arial Black" panose="020B0A04020102020204" pitchFamily="34" charset="0"/>
            </a:endParaRPr>
          </a:p>
        </p:txBody>
      </p:sp>
      <p:pic>
        <p:nvPicPr>
          <p:cNvPr id="12" name="Content Placeholder 11">
            <a:extLst>
              <a:ext uri="{FF2B5EF4-FFF2-40B4-BE49-F238E27FC236}">
                <a16:creationId xmlns:a16="http://schemas.microsoft.com/office/drawing/2014/main" id="{18288A68-EE1C-2CA7-0364-4429CE4B8A7E}"/>
              </a:ext>
            </a:extLst>
          </p:cNvPr>
          <p:cNvPicPr>
            <a:picLocks noGrp="1" noChangeAspect="1"/>
          </p:cNvPicPr>
          <p:nvPr>
            <p:ph sz="half" idx="2"/>
          </p:nvPr>
        </p:nvPicPr>
        <p:blipFill>
          <a:blip r:embed="rId2"/>
          <a:stretch>
            <a:fillRect/>
          </a:stretch>
        </p:blipFill>
        <p:spPr>
          <a:xfrm>
            <a:off x="1350348" y="2870200"/>
            <a:ext cx="3668354" cy="2921000"/>
          </a:xfrm>
        </p:spPr>
      </p:pic>
      <p:sp>
        <p:nvSpPr>
          <p:cNvPr id="7" name="Text Placeholder 6">
            <a:extLst>
              <a:ext uri="{FF2B5EF4-FFF2-40B4-BE49-F238E27FC236}">
                <a16:creationId xmlns:a16="http://schemas.microsoft.com/office/drawing/2014/main" id="{F371A470-9732-DF25-63F1-3187687285F5}"/>
              </a:ext>
            </a:extLst>
          </p:cNvPr>
          <p:cNvSpPr>
            <a:spLocks noGrp="1"/>
          </p:cNvSpPr>
          <p:nvPr>
            <p:ph type="body" sz="quarter" idx="3"/>
          </p:nvPr>
        </p:nvSpPr>
        <p:spPr/>
        <p:txBody>
          <a:bodyPr/>
          <a:lstStyle/>
          <a:p>
            <a:r>
              <a:rPr lang="en-US" sz="2400" dirty="0">
                <a:latin typeface="Arial Black" panose="020B0A04020102020204" pitchFamily="34" charset="0"/>
              </a:rPr>
              <a:t>Recall results</a:t>
            </a:r>
            <a:endParaRPr lang="en-KE" sz="2400" dirty="0">
              <a:latin typeface="Arial Black" panose="020B0A04020102020204" pitchFamily="34" charset="0"/>
            </a:endParaRPr>
          </a:p>
        </p:txBody>
      </p:sp>
      <p:sp>
        <p:nvSpPr>
          <p:cNvPr id="8" name="Content Placeholder 7">
            <a:extLst>
              <a:ext uri="{FF2B5EF4-FFF2-40B4-BE49-F238E27FC236}">
                <a16:creationId xmlns:a16="http://schemas.microsoft.com/office/drawing/2014/main" id="{C4ECA36D-4F2A-1FED-6D6C-98C310588742}"/>
              </a:ext>
            </a:extLst>
          </p:cNvPr>
          <p:cNvSpPr>
            <a:spLocks noGrp="1"/>
          </p:cNvSpPr>
          <p:nvPr>
            <p:ph sz="quarter" idx="4"/>
          </p:nvPr>
        </p:nvSpPr>
        <p:spPr>
          <a:xfrm>
            <a:off x="5823483" y="2870201"/>
            <a:ext cx="4995334" cy="2850868"/>
          </a:xfrm>
        </p:spPr>
        <p:txBody>
          <a:bodyPr>
            <a:normAutofit/>
          </a:bodyPr>
          <a:lstStyle/>
          <a:p>
            <a:r>
              <a:rPr lang="en-US" dirty="0">
                <a:latin typeface="Times New Roman" panose="02020603050405020304" pitchFamily="18" charset="0"/>
                <a:cs typeface="Times New Roman" panose="02020603050405020304" pitchFamily="18" charset="0"/>
              </a:rPr>
              <a:t>Logistic regression -0.76</a:t>
            </a:r>
          </a:p>
          <a:p>
            <a:r>
              <a:rPr lang="en-US" dirty="0">
                <a:latin typeface="Times New Roman" panose="02020603050405020304" pitchFamily="18" charset="0"/>
                <a:cs typeface="Times New Roman" panose="02020603050405020304" pitchFamily="18" charset="0"/>
              </a:rPr>
              <a:t>Decision tree - 0.76</a:t>
            </a:r>
          </a:p>
          <a:p>
            <a:r>
              <a:rPr lang="en-US" dirty="0">
                <a:latin typeface="Times New Roman" panose="02020603050405020304" pitchFamily="18" charset="0"/>
                <a:cs typeface="Times New Roman" panose="02020603050405020304" pitchFamily="18" charset="0"/>
              </a:rPr>
              <a:t>Random forest -0.79</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tuned Random Forest model achieved a recall score of 0.79 and an ROC_AUC of 0.899 which is an improvement.</a:t>
            </a:r>
          </a:p>
          <a:p>
            <a:endParaRPr lang="en-US" dirty="0"/>
          </a:p>
        </p:txBody>
      </p:sp>
    </p:spTree>
    <p:extLst>
      <p:ext uri="{BB962C8B-B14F-4D97-AF65-F5344CB8AC3E}">
        <p14:creationId xmlns:p14="http://schemas.microsoft.com/office/powerpoint/2010/main" val="1276740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78D4-8794-F488-98F6-F9562E6FC9EE}"/>
              </a:ext>
            </a:extLst>
          </p:cNvPr>
          <p:cNvSpPr>
            <a:spLocks noGrp="1"/>
          </p:cNvSpPr>
          <p:nvPr>
            <p:ph type="title"/>
          </p:nvPr>
        </p:nvSpPr>
        <p:spPr/>
        <p:txBody>
          <a:bodyPr>
            <a:normAutofit/>
          </a:bodyPr>
          <a:lstStyle/>
          <a:p>
            <a:r>
              <a:rPr lang="en-US" sz="2400" dirty="0">
                <a:latin typeface="Arial Black" panose="020B0A04020102020204" pitchFamily="34" charset="0"/>
              </a:rPr>
              <a:t>conclusion</a:t>
            </a:r>
            <a:endParaRPr lang="en-KE" sz="2400" dirty="0">
              <a:latin typeface="Arial Black" panose="020B0A04020102020204" pitchFamily="34" charset="0"/>
            </a:endParaRPr>
          </a:p>
        </p:txBody>
      </p:sp>
      <p:sp>
        <p:nvSpPr>
          <p:cNvPr id="4" name="Content Placeholder 3">
            <a:extLst>
              <a:ext uri="{FF2B5EF4-FFF2-40B4-BE49-F238E27FC236}">
                <a16:creationId xmlns:a16="http://schemas.microsoft.com/office/drawing/2014/main" id="{3EA2FD9E-092D-9B44-59F4-DAE4F058B091}"/>
              </a:ext>
            </a:extLst>
          </p:cNvPr>
          <p:cNvSpPr>
            <a:spLocks noGrp="1"/>
          </p:cNvSpPr>
          <p:nvPr>
            <p:ph sz="half" idx="2"/>
          </p:nvPr>
        </p:nvSpPr>
        <p:spPr/>
        <p:txBody>
          <a:bodyPr/>
          <a:lstStyle/>
          <a:p>
            <a:r>
              <a:rPr lang="en-US" sz="1800" b="0" dirty="0">
                <a:effectLst/>
                <a:latin typeface="Times New Roman" panose="02020603050405020304" pitchFamily="18" charset="0"/>
                <a:cs typeface="Times New Roman" panose="02020603050405020304" pitchFamily="18" charset="0"/>
              </a:rPr>
              <a:t>In summary, while the Random Forest classifier has achieved satisfactory results, the commitment to continuous improvement prompts a deeper dive into feature engineering. This pursuit aims to refine the model's predictive capabilities and potentially elevate the recall score, contributing to an even more effective and robust customer churn prediction system.</a:t>
            </a:r>
          </a:p>
          <a:p>
            <a:endParaRPr lang="en-KE" dirty="0"/>
          </a:p>
        </p:txBody>
      </p:sp>
      <p:pic>
        <p:nvPicPr>
          <p:cNvPr id="11" name="Content Placeholder 10">
            <a:extLst>
              <a:ext uri="{FF2B5EF4-FFF2-40B4-BE49-F238E27FC236}">
                <a16:creationId xmlns:a16="http://schemas.microsoft.com/office/drawing/2014/main" id="{C15349F5-21C7-1A1A-C823-008D3B3A04B7}"/>
              </a:ext>
            </a:extLst>
          </p:cNvPr>
          <p:cNvPicPr>
            <a:picLocks noGrp="1" noChangeAspect="1"/>
          </p:cNvPicPr>
          <p:nvPr>
            <p:ph sz="half" idx="1"/>
          </p:nvPr>
        </p:nvPicPr>
        <p:blipFill>
          <a:blip r:embed="rId2">
            <a:extLst>
              <a:ext uri="{837473B0-CC2E-450A-ABE3-18F120FF3D39}">
                <a1611:picAttrSrcUrl xmlns:a1611="http://schemas.microsoft.com/office/drawing/2016/11/main" r:id="rId3"/>
              </a:ext>
            </a:extLst>
          </a:blip>
          <a:stretch>
            <a:fillRect/>
          </a:stretch>
        </p:blipFill>
        <p:spPr>
          <a:xfrm>
            <a:off x="685801" y="2142067"/>
            <a:ext cx="4313887" cy="2962698"/>
          </a:xfrm>
        </p:spPr>
      </p:pic>
    </p:spTree>
    <p:extLst>
      <p:ext uri="{BB962C8B-B14F-4D97-AF65-F5344CB8AC3E}">
        <p14:creationId xmlns:p14="http://schemas.microsoft.com/office/powerpoint/2010/main" val="462380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83FD-5683-65F0-17B5-AF11186DF4E8}"/>
              </a:ext>
            </a:extLst>
          </p:cNvPr>
          <p:cNvSpPr>
            <a:spLocks noGrp="1"/>
          </p:cNvSpPr>
          <p:nvPr>
            <p:ph type="title"/>
          </p:nvPr>
        </p:nvSpPr>
        <p:spPr/>
        <p:txBody>
          <a:bodyPr>
            <a:normAutofit/>
          </a:bodyPr>
          <a:lstStyle/>
          <a:p>
            <a:r>
              <a:rPr lang="en-US" sz="2400" dirty="0">
                <a:latin typeface="Arial Black" panose="020B0A04020102020204" pitchFamily="34" charset="0"/>
              </a:rPr>
              <a:t>recommendation</a:t>
            </a:r>
            <a:endParaRPr lang="en-KE" sz="2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D5E7532D-D7D9-CC03-78DA-F0F950962B6F}"/>
              </a:ext>
            </a:extLst>
          </p:cNvPr>
          <p:cNvSpPr>
            <a:spLocks noGrp="1"/>
          </p:cNvSpPr>
          <p:nvPr>
            <p:ph idx="1"/>
          </p:nvPr>
        </p:nvSpPr>
        <p:spPr/>
        <p:txBody>
          <a:bodyPr>
            <a:normAutofit fontScale="92500" lnSpcReduction="20000"/>
          </a:bodyPr>
          <a:lstStyle/>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In response to the observed higher churn rates in area codes 415 and 510, it is recommended to implement targeted promotional strategies, specifically offering discounts and promotional offers to customers within these areas. By providing incentives, such as exclusive discounts, the aim is to foster customer loyalty and discourage churn. This localized approach acknowledges the unique characteristics and challenges associated with these specific geographical regions.</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Additionally, recognizing the critical role of customer service in customer retention, there is a proposal to invest in improving the quality of customer service. This involves enhancing the training programs for customer service representatives, equipping them with the skills and knowledge to promptly and effectively address customer issues. The objective is to elevate customer satisfaction levels and, consequently, reduce the likelihood of churn. By minimizing the need for customers to reach out with concerns, this initiative contributes to a smoother overall customer experience.</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1425"/>
              </a:lnSpc>
              <a:spcAft>
                <a:spcPts val="800"/>
              </a:spcAft>
              <a:buNone/>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KE" sz="1800" kern="0" dirty="0">
                <a:effectLst/>
                <a:latin typeface="Times New Roman" panose="02020603050405020304" pitchFamily="18" charset="0"/>
                <a:ea typeface="Times New Roman" panose="02020603050405020304" pitchFamily="18" charset="0"/>
              </a:rPr>
              <a:t>An evaluation of the existing pricing structure for day, evening, night, and international charges is recommended. Considering the impact of charges on customer decisions to churn, there is a suggestion to explore adjustments to pricing plans or the introduction of discounted packages. This strategic pricing review aims to address any discrepancies and make the </a:t>
            </a:r>
            <a:endParaRPr lang="en-US" dirty="0"/>
          </a:p>
        </p:txBody>
      </p:sp>
    </p:spTree>
    <p:extLst>
      <p:ext uri="{BB962C8B-B14F-4D97-AF65-F5344CB8AC3E}">
        <p14:creationId xmlns:p14="http://schemas.microsoft.com/office/powerpoint/2010/main" val="782781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8F857F-FB0C-808E-0833-ED5004E857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32232" y="1035781"/>
            <a:ext cx="8029658" cy="5353105"/>
          </a:xfrm>
          <a:prstGeom prst="rect">
            <a:avLst/>
          </a:prstGeom>
        </p:spPr>
      </p:pic>
    </p:spTree>
    <p:extLst>
      <p:ext uri="{BB962C8B-B14F-4D97-AF65-F5344CB8AC3E}">
        <p14:creationId xmlns:p14="http://schemas.microsoft.com/office/powerpoint/2010/main" val="84406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Overview</a:t>
            </a:r>
            <a:endParaRPr lang="ru-RU"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296351080"/>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D314-E678-618A-6166-8E3AA39CB722}"/>
              </a:ext>
            </a:extLst>
          </p:cNvPr>
          <p:cNvSpPr>
            <a:spLocks noGrp="1"/>
          </p:cNvSpPr>
          <p:nvPr>
            <p:ph type="title"/>
          </p:nvPr>
        </p:nvSpPr>
        <p:spPr/>
        <p:txBody>
          <a:bodyPr>
            <a:normAutofit/>
          </a:bodyPr>
          <a:lstStyle/>
          <a:p>
            <a:r>
              <a:rPr lang="en-US" sz="2400" dirty="0">
                <a:latin typeface="Arial Black" panose="020B0A04020102020204" pitchFamily="34" charset="0"/>
              </a:rPr>
              <a:t>OVERVIEW</a:t>
            </a:r>
            <a:endParaRPr lang="en-KE" sz="2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B7710ED-0318-C06F-A3F7-D29B6C74A1A9}"/>
              </a:ext>
            </a:extLst>
          </p:cNvPr>
          <p:cNvSpPr>
            <a:spLocks noGrp="1"/>
          </p:cNvSpPr>
          <p:nvPr>
            <p:ph sz="half" idx="1"/>
          </p:nvPr>
        </p:nvSpPr>
        <p:spPr/>
        <p:txBody>
          <a:bodyPr/>
          <a:lstStyle/>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Syriatel is a telecommunication company founded in 2000 based in Syria with its headquarters in Damascus. It offers GSM,3G, and 4G network services.</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Syriatel is faced with a challenge where there is a high churn rate with most of its customers abandoning their services and switching to their competitors.</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
        <p:nvSpPr>
          <p:cNvPr id="4" name="Content Placeholder 3">
            <a:extLst>
              <a:ext uri="{FF2B5EF4-FFF2-40B4-BE49-F238E27FC236}">
                <a16:creationId xmlns:a16="http://schemas.microsoft.com/office/drawing/2014/main" id="{ABB1D160-FA32-DBF3-FB25-0E5BA99887F8}"/>
              </a:ext>
            </a:extLst>
          </p:cNvPr>
          <p:cNvSpPr>
            <a:spLocks noGrp="1"/>
          </p:cNvSpPr>
          <p:nvPr>
            <p:ph sz="half" idx="2"/>
          </p:nvPr>
        </p:nvSpPr>
        <p:spPr/>
        <p:txBody>
          <a:bodyPr/>
          <a:lstStyle/>
          <a:p>
            <a:pPr marL="0" indent="0">
              <a:lnSpc>
                <a:spcPct val="107000"/>
              </a:lnSpc>
              <a:spcBef>
                <a:spcPts val="200"/>
              </a:spcBef>
              <a:buNone/>
            </a:pPr>
            <a:endParaRPr lang="en-US" sz="2400" kern="100" dirty="0">
              <a:effectLst/>
              <a:latin typeface="Arial Black" panose="020B0A04020102020204" pitchFamily="34" charset="0"/>
              <a:ea typeface="Times New Roman" panose="02020603050405020304" pitchFamily="18" charset="0"/>
              <a:cs typeface="Times New Roman" panose="02020603050405020304" pitchFamily="18" charset="0"/>
            </a:endParaRPr>
          </a:p>
          <a:p>
            <a:pPr marL="0" indent="0">
              <a:lnSpc>
                <a:spcPct val="107000"/>
              </a:lnSpc>
              <a:spcBef>
                <a:spcPts val="200"/>
              </a:spcBef>
              <a:buNone/>
            </a:pPr>
            <a:endParaRPr lang="en-US" sz="2400" kern="100" dirty="0">
              <a:latin typeface="Arial Black" panose="020B0A04020102020204" pitchFamily="34" charset="0"/>
              <a:ea typeface="Times New Roman" panose="02020603050405020304" pitchFamily="18" charset="0"/>
              <a:cs typeface="Times New Roman" panose="02020603050405020304" pitchFamily="18" charset="0"/>
            </a:endParaRPr>
          </a:p>
          <a:p>
            <a:pPr marL="0" indent="0">
              <a:lnSpc>
                <a:spcPct val="107000"/>
              </a:lnSpc>
              <a:spcBef>
                <a:spcPts val="200"/>
              </a:spcBef>
              <a:buNone/>
            </a:pPr>
            <a:r>
              <a:rPr lang="en-US" sz="2400" kern="100" dirty="0">
                <a:effectLst/>
                <a:latin typeface="Arial Black" panose="020B0A04020102020204" pitchFamily="34" charset="0"/>
                <a:ea typeface="Times New Roman" panose="02020603050405020304" pitchFamily="18" charset="0"/>
                <a:cs typeface="Times New Roman" panose="02020603050405020304" pitchFamily="18" charset="0"/>
              </a:rPr>
              <a:t>Problem statement</a:t>
            </a:r>
            <a:endParaRPr lang="en-KE" sz="2400" kern="100"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develop a machine learning model that can be used to predict and determine the probability of a customer churning a service and what factors result in this.</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Tree>
    <p:extLst>
      <p:ext uri="{BB962C8B-B14F-4D97-AF65-F5344CB8AC3E}">
        <p14:creationId xmlns:p14="http://schemas.microsoft.com/office/powerpoint/2010/main" val="188127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1FA9A6-C374-1459-BE89-453C65740FC3}"/>
              </a:ext>
            </a:extLst>
          </p:cNvPr>
          <p:cNvSpPr>
            <a:spLocks noGrp="1"/>
          </p:cNvSpPr>
          <p:nvPr>
            <p:ph type="title"/>
          </p:nvPr>
        </p:nvSpPr>
        <p:spPr/>
        <p:txBody>
          <a:bodyPr>
            <a:normAutofit/>
          </a:bodyPr>
          <a:lstStyle/>
          <a:p>
            <a:r>
              <a:rPr lang="en-US" sz="2400" dirty="0">
                <a:latin typeface="Arial Black" panose="020B0A04020102020204" pitchFamily="34" charset="0"/>
              </a:rPr>
              <a:t>objectives</a:t>
            </a:r>
            <a:endParaRPr lang="en-KE" sz="2400" dirty="0">
              <a:latin typeface="Arial Black" panose="020B0A04020102020204" pitchFamily="34" charset="0"/>
            </a:endParaRPr>
          </a:p>
        </p:txBody>
      </p:sp>
      <p:graphicFrame>
        <p:nvGraphicFramePr>
          <p:cNvPr id="6" name="Content Placeholder 5" descr="Chart">
            <a:extLst>
              <a:ext uri="{FF2B5EF4-FFF2-40B4-BE49-F238E27FC236}">
                <a16:creationId xmlns:a16="http://schemas.microsoft.com/office/drawing/2014/main" id="{B969B0A3-888C-49AE-AB43-78DF29C9BE9B}"/>
              </a:ext>
            </a:extLst>
          </p:cNvPr>
          <p:cNvGraphicFramePr>
            <a:graphicFrameLocks noGrp="1"/>
          </p:cNvGraphicFramePr>
          <p:nvPr>
            <p:ph sz="half" idx="1"/>
            <p:extLst>
              <p:ext uri="{D42A27DB-BD31-4B8C-83A1-F6EECF244321}">
                <p14:modId xmlns:p14="http://schemas.microsoft.com/office/powerpoint/2010/main" val="866596477"/>
              </p:ext>
            </p:extLst>
          </p:nvPr>
        </p:nvGraphicFramePr>
        <p:xfrm>
          <a:off x="685800" y="2141538"/>
          <a:ext cx="4995863" cy="3649662"/>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5D023D81-DED8-FC9B-B2AC-CCE66C9BF7EA}"/>
              </a:ext>
            </a:extLst>
          </p:cNvPr>
          <p:cNvSpPr>
            <a:spLocks noGrp="1"/>
          </p:cNvSpPr>
          <p:nvPr>
            <p:ph sz="half" idx="2"/>
          </p:nvPr>
        </p:nvSpPr>
        <p:spPr/>
        <p:txBody>
          <a:bodyPr/>
          <a:lstStyle/>
          <a:p>
            <a:pPr marL="342900" lvl="0" indent="-34290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identify the features that are likely to cause a customer to churn.</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develop a machine learning model that will accurately predict the customers that are at a high risk of churning.</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come up with measures to prevent customers who are at high risk from churning </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Tree>
    <p:extLst>
      <p:ext uri="{BB962C8B-B14F-4D97-AF65-F5344CB8AC3E}">
        <p14:creationId xmlns:p14="http://schemas.microsoft.com/office/powerpoint/2010/main" val="142939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sz="2400" dirty="0">
                <a:latin typeface="Arial Black" panose="020B0A04020102020204" pitchFamily="34" charset="0"/>
              </a:rPr>
              <a:t>Business understanding</a:t>
            </a:r>
          </a:p>
        </p:txBody>
      </p:sp>
      <p:sp>
        <p:nvSpPr>
          <p:cNvPr id="6" name="Content Placeholder 5">
            <a:extLst>
              <a:ext uri="{FF2B5EF4-FFF2-40B4-BE49-F238E27FC236}">
                <a16:creationId xmlns:a16="http://schemas.microsoft.com/office/drawing/2014/main" id="{2B277301-F2E4-1BE3-4874-2453AC264CAB}"/>
              </a:ext>
            </a:extLst>
          </p:cNvPr>
          <p:cNvSpPr>
            <a:spLocks noGrp="1"/>
          </p:cNvSpPr>
          <p:nvPr>
            <p:ph sz="half" idx="2"/>
          </p:nvPr>
        </p:nvSpPr>
        <p:spPr>
          <a:xfrm>
            <a:off x="3066881" y="2065867"/>
            <a:ext cx="7096715" cy="2554685"/>
          </a:xfrm>
        </p:spPr>
        <p:txBody>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Customer attrition, also known as churn, refers to the loss of clients or customers and is particularly pertinent to industries such as telephone service companies, internet service providers, TV companies, and insurance firms. Managing and mitigating customer attrition is a crucial concern for businesses in these sectors.</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Tree>
    <p:extLst>
      <p:ext uri="{BB962C8B-B14F-4D97-AF65-F5344CB8AC3E}">
        <p14:creationId xmlns:p14="http://schemas.microsoft.com/office/powerpoint/2010/main" val="197482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301D-FCB5-6AAA-9AAA-D43DE76A523C}"/>
              </a:ext>
            </a:extLst>
          </p:cNvPr>
          <p:cNvSpPr>
            <a:spLocks noGrp="1"/>
          </p:cNvSpPr>
          <p:nvPr>
            <p:ph type="title"/>
          </p:nvPr>
        </p:nvSpPr>
        <p:spPr/>
        <p:txBody>
          <a:bodyPr>
            <a:normAutofit/>
          </a:bodyPr>
          <a:lstStyle/>
          <a:p>
            <a:r>
              <a:rPr lang="en-US" sz="2400" dirty="0">
                <a:latin typeface="Arial Black" panose="020B0A04020102020204" pitchFamily="34" charset="0"/>
              </a:rPr>
              <a:t>Data understanding</a:t>
            </a:r>
            <a:endParaRPr lang="en-KE" sz="24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8D5ED104-C294-AF05-5E3B-86228534036C}"/>
              </a:ext>
            </a:extLst>
          </p:cNvPr>
          <p:cNvSpPr>
            <a:spLocks noGrp="1"/>
          </p:cNvSpPr>
          <p:nvPr>
            <p:ph sz="half" idx="1"/>
          </p:nvPr>
        </p:nvSpPr>
        <p:spPr/>
        <p:txBody>
          <a:bodyPr/>
          <a:lstStyle/>
          <a:p>
            <a:pPr marL="0" indent="0">
              <a:buNone/>
            </a:pP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
        <p:nvSpPr>
          <p:cNvPr id="4" name="Content Placeholder 3">
            <a:extLst>
              <a:ext uri="{FF2B5EF4-FFF2-40B4-BE49-F238E27FC236}">
                <a16:creationId xmlns:a16="http://schemas.microsoft.com/office/drawing/2014/main" id="{9C7BEBEB-2C6D-688F-C853-B9FFD47705C7}"/>
              </a:ext>
            </a:extLst>
          </p:cNvPr>
          <p:cNvSpPr>
            <a:spLocks noGrp="1"/>
          </p:cNvSpPr>
          <p:nvPr>
            <p:ph sz="half" idx="2"/>
          </p:nvPr>
        </p:nvSpPr>
        <p:spPr/>
        <p:txBody>
          <a:bodyPr/>
          <a:lstStyle/>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data used has been sourced from Kaggle. The dataset contains a record of 3333 rows and 21 columns containing different features. Out of the 21 columns, 4 are categorical and 17 are numerical. </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pic>
        <p:nvPicPr>
          <p:cNvPr id="10" name="Picture 9">
            <a:extLst>
              <a:ext uri="{FF2B5EF4-FFF2-40B4-BE49-F238E27FC236}">
                <a16:creationId xmlns:a16="http://schemas.microsoft.com/office/drawing/2014/main" id="{79594363-AD39-54A7-DF57-33EBF307A8B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46833" y="1877352"/>
            <a:ext cx="4478322" cy="2997031"/>
          </a:xfrm>
          <a:prstGeom prst="rect">
            <a:avLst/>
          </a:prstGeom>
        </p:spPr>
      </p:pic>
    </p:spTree>
    <p:extLst>
      <p:ext uri="{BB962C8B-B14F-4D97-AF65-F5344CB8AC3E}">
        <p14:creationId xmlns:p14="http://schemas.microsoft.com/office/powerpoint/2010/main" val="1607878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8E5ABC3B-833C-6D21-C604-7B14E80EB2B0}"/>
              </a:ext>
            </a:extLst>
          </p:cNvPr>
          <p:cNvSpPr>
            <a:spLocks noGrp="1"/>
          </p:cNvSpPr>
          <p:nvPr>
            <p:ph type="title"/>
          </p:nvPr>
        </p:nvSpPr>
        <p:spPr/>
        <p:txBody>
          <a:bodyPr>
            <a:normAutofit/>
          </a:bodyPr>
          <a:lstStyle/>
          <a:p>
            <a:r>
              <a:rPr lang="en-US" sz="2400" dirty="0">
                <a:latin typeface="Arial Black" panose="020B0A04020102020204" pitchFamily="34" charset="0"/>
              </a:rPr>
              <a:t>Data analysis</a:t>
            </a:r>
            <a:endParaRPr lang="en-KE" sz="2400" dirty="0">
              <a:latin typeface="Arial Black" panose="020B0A04020102020204" pitchFamily="34" charset="0"/>
            </a:endParaRPr>
          </a:p>
        </p:txBody>
      </p:sp>
      <p:sp>
        <p:nvSpPr>
          <p:cNvPr id="6" name="Content Placeholder 5">
            <a:extLst>
              <a:ext uri="{FF2B5EF4-FFF2-40B4-BE49-F238E27FC236}">
                <a16:creationId xmlns:a16="http://schemas.microsoft.com/office/drawing/2014/main" id="{41071D9E-A861-2085-023C-12D989CB2C70}"/>
              </a:ext>
            </a:extLst>
          </p:cNvPr>
          <p:cNvSpPr>
            <a:spLocks noGrp="1"/>
          </p:cNvSpPr>
          <p:nvPr>
            <p:ph sz="half" idx="1"/>
          </p:nvPr>
        </p:nvSpPr>
        <p:spPr/>
        <p:txBody>
          <a:bodyPr>
            <a:normAutofit fontScale="85000" lnSpcReduction="10000"/>
          </a:bodyPr>
          <a:lstStyle/>
          <a:p>
            <a:pPr marL="0" indent="0">
              <a:lnSpc>
                <a:spcPct val="107000"/>
              </a:lnSpc>
              <a:spcBef>
                <a:spcPts val="200"/>
              </a:spcBef>
              <a:buNone/>
            </a:pPr>
            <a:r>
              <a:rPr lang="en-GB" sz="2000" b="1" kern="100" dirty="0">
                <a:effectLst/>
                <a:latin typeface="Arial Black" panose="020B0A04020102020204" pitchFamily="34" charset="0"/>
                <a:ea typeface="Times New Roman" panose="02020603050405020304" pitchFamily="18" charset="0"/>
                <a:cs typeface="Times New Roman" panose="02020603050405020304" pitchFamily="18" charset="0"/>
              </a:rPr>
              <a:t>Data Cleaning</a:t>
            </a:r>
            <a:endParaRPr lang="en-KE" sz="2000" b="1" kern="100"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We went through the dataset and inspected if there were missing values and null values. From this process there were no missing values and null values This shows the dataset we are working with to be complete. There were no duplicates in the dataset. The column representing the phone number was dropped because it was not important for our modelling. </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sp>
        <p:nvSpPr>
          <p:cNvPr id="7" name="Content Placeholder 6">
            <a:extLst>
              <a:ext uri="{FF2B5EF4-FFF2-40B4-BE49-F238E27FC236}">
                <a16:creationId xmlns:a16="http://schemas.microsoft.com/office/drawing/2014/main" id="{C541409D-F9C6-5D80-83D5-8777E9C930BC}"/>
              </a:ext>
            </a:extLst>
          </p:cNvPr>
          <p:cNvSpPr>
            <a:spLocks noGrp="1"/>
          </p:cNvSpPr>
          <p:nvPr>
            <p:ph sz="half" idx="2"/>
          </p:nvPr>
        </p:nvSpPr>
        <p:spPr>
          <a:xfrm>
            <a:off x="5567320" y="2142068"/>
            <a:ext cx="5249907" cy="2098160"/>
          </a:xfrm>
        </p:spPr>
        <p:txBody>
          <a:bodyPr>
            <a:normAutofit fontScale="85000" lnSpcReduction="10000"/>
          </a:bodyPr>
          <a:lstStyle/>
          <a:p>
            <a:pPr marL="0" indent="0">
              <a:lnSpc>
                <a:spcPct val="107000"/>
              </a:lnSpc>
              <a:spcBef>
                <a:spcPts val="200"/>
              </a:spcBef>
              <a:buNone/>
            </a:pPr>
            <a:r>
              <a:rPr lang="en-GB" sz="2000" b="1" kern="100" dirty="0">
                <a:effectLst/>
                <a:latin typeface="Arial Black" panose="020B0A04020102020204" pitchFamily="34" charset="0"/>
                <a:ea typeface="Times New Roman" panose="02020603050405020304" pitchFamily="18" charset="0"/>
                <a:cs typeface="Times New Roman" panose="02020603050405020304" pitchFamily="18" charset="0"/>
              </a:rPr>
              <a:t>Univariate Analysis </a:t>
            </a:r>
            <a:endParaRPr lang="en-KE" sz="2000" b="1" kern="100"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We started our analysis by looking into each of the features in our dataset starting with the target variable and visualizing it to see the distribution.</a:t>
            </a:r>
          </a:p>
          <a:p>
            <a:pPr>
              <a:lnSpc>
                <a:spcPct val="107000"/>
              </a:lnSpc>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 From the graph above about 483 customers out of the total 3333 in the dataset have churned (meaning terminated) their contracts with the telecommunication company.</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KE" dirty="0"/>
          </a:p>
        </p:txBody>
      </p:sp>
      <p:pic>
        <p:nvPicPr>
          <p:cNvPr id="8" name="Picture 7">
            <a:extLst>
              <a:ext uri="{FF2B5EF4-FFF2-40B4-BE49-F238E27FC236}">
                <a16:creationId xmlns:a16="http://schemas.microsoft.com/office/drawing/2014/main" id="{323CC648-8A0F-3241-21A1-F44E2F97B889}"/>
              </a:ext>
            </a:extLst>
          </p:cNvPr>
          <p:cNvPicPr>
            <a:picLocks noChangeAspect="1"/>
          </p:cNvPicPr>
          <p:nvPr/>
        </p:nvPicPr>
        <p:blipFill>
          <a:blip r:embed="rId4"/>
          <a:stretch>
            <a:fillRect/>
          </a:stretch>
        </p:blipFill>
        <p:spPr>
          <a:xfrm>
            <a:off x="6189564" y="3835469"/>
            <a:ext cx="3472326" cy="2711579"/>
          </a:xfrm>
          <a:prstGeom prst="rect">
            <a:avLst/>
          </a:prstGeom>
        </p:spPr>
      </p:pic>
    </p:spTree>
    <p:extLst>
      <p:ext uri="{BB962C8B-B14F-4D97-AF65-F5344CB8AC3E}">
        <p14:creationId xmlns:p14="http://schemas.microsoft.com/office/powerpoint/2010/main" val="2939930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4EFB69-C972-6DBF-9169-BD8A03363BBE}"/>
              </a:ext>
            </a:extLst>
          </p:cNvPr>
          <p:cNvSpPr txBox="1"/>
          <p:nvPr/>
        </p:nvSpPr>
        <p:spPr>
          <a:xfrm>
            <a:off x="509798" y="412694"/>
            <a:ext cx="8636224" cy="646331"/>
          </a:xfrm>
          <a:prstGeom prst="rect">
            <a:avLst/>
          </a:prstGeom>
          <a:noFill/>
        </p:spPr>
        <p:txBody>
          <a:bodyPr wrap="square">
            <a:spAutoFit/>
          </a:bodyPr>
          <a:lstStyle/>
          <a:p>
            <a:r>
              <a:rPr lang="en-GB" sz="1800" dirty="0">
                <a:effectLst/>
                <a:latin typeface="Times New Roman" panose="02020603050405020304" pitchFamily="18" charset="0"/>
                <a:ea typeface="Calibri" panose="020F0502020204030204" pitchFamily="34" charset="0"/>
              </a:rPr>
              <a:t>A histogram showing the distribution of all the numerical features enabled us to see most of the features having a normal distribution curve. The analysis is shown below</a:t>
            </a:r>
            <a:endParaRPr lang="en-KE" dirty="0"/>
          </a:p>
        </p:txBody>
      </p:sp>
      <p:pic>
        <p:nvPicPr>
          <p:cNvPr id="6" name="Picture 5">
            <a:extLst>
              <a:ext uri="{FF2B5EF4-FFF2-40B4-BE49-F238E27FC236}">
                <a16:creationId xmlns:a16="http://schemas.microsoft.com/office/drawing/2014/main" id="{B8324739-8184-73E8-9FFB-B3A27BBF6416}"/>
              </a:ext>
            </a:extLst>
          </p:cNvPr>
          <p:cNvPicPr>
            <a:picLocks noChangeAspect="1"/>
          </p:cNvPicPr>
          <p:nvPr/>
        </p:nvPicPr>
        <p:blipFill>
          <a:blip r:embed="rId2"/>
          <a:stretch>
            <a:fillRect/>
          </a:stretch>
        </p:blipFill>
        <p:spPr>
          <a:xfrm>
            <a:off x="1011167" y="1214648"/>
            <a:ext cx="6773372" cy="3055546"/>
          </a:xfrm>
          <a:prstGeom prst="rect">
            <a:avLst/>
          </a:prstGeom>
        </p:spPr>
      </p:pic>
      <p:sp>
        <p:nvSpPr>
          <p:cNvPr id="8" name="TextBox 7">
            <a:extLst>
              <a:ext uri="{FF2B5EF4-FFF2-40B4-BE49-F238E27FC236}">
                <a16:creationId xmlns:a16="http://schemas.microsoft.com/office/drawing/2014/main" id="{4775C64D-3FC1-A984-5FD6-52875ABFC385}"/>
              </a:ext>
            </a:extLst>
          </p:cNvPr>
          <p:cNvSpPr txBox="1"/>
          <p:nvPr/>
        </p:nvSpPr>
        <p:spPr>
          <a:xfrm>
            <a:off x="679731" y="4660788"/>
            <a:ext cx="10501104" cy="2312621"/>
          </a:xfrm>
          <a:prstGeom prst="rect">
            <a:avLst/>
          </a:prstGeom>
          <a:noFill/>
        </p:spPr>
        <p:txBody>
          <a:bodyPr wrap="square">
            <a:spAutoFit/>
          </a:bodyPr>
          <a:lstStyle/>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1. The distribution in the Account length is positively skewed, indicating that the majority of customers have shorter account lengths. This suggests potential inaccuracies in predicting customer churn, as longer account lengths might be a more accurate predictor.</a:t>
            </a:r>
            <a:endParaRPr lang="en-KE"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KE"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2. The distribution of the Number of Voice Mail Messages is relatively even, indicating that the number of voicemail messages is not a particularly strong predictor of customer churn.</a:t>
            </a:r>
            <a:endParaRPr lang="en-KE"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3. Total Day Minutes, Total Day Calls, and Total Day Charge: These features show a significant amount of potential noise in the data, as the distribution is positively skewed and there is a significant amount of overlap between the classes.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This is just a brief explanation of the distribution  of the features,</a:t>
            </a:r>
            <a:endParaRPr lang="en-KE"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KE"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KE"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027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9BCC0C4-3B6A-38EB-EC32-27811E37F9E8}"/>
              </a:ext>
            </a:extLst>
          </p:cNvPr>
          <p:cNvSpPr>
            <a:spLocks noGrp="1"/>
          </p:cNvSpPr>
          <p:nvPr>
            <p:ph sz="half" idx="1"/>
          </p:nvPr>
        </p:nvSpPr>
        <p:spPr>
          <a:xfrm>
            <a:off x="388417" y="493615"/>
            <a:ext cx="5834357" cy="2039192"/>
          </a:xfrm>
        </p:spPr>
        <p:txBody>
          <a:bodyPr>
            <a:normAutofit lnSpcReduction="10000"/>
          </a:bodyPr>
          <a:lstStyle/>
          <a:p>
            <a:pPr marL="0" indent="0">
              <a:lnSpc>
                <a:spcPct val="107000"/>
              </a:lnSpc>
              <a:spcBef>
                <a:spcPts val="200"/>
              </a:spcBef>
              <a:buNone/>
            </a:pPr>
            <a:r>
              <a:rPr lang="en-GB" sz="2000" b="1" kern="100" dirty="0">
                <a:effectLst/>
                <a:latin typeface="Arial Black" panose="020B0A04020102020204" pitchFamily="34" charset="0"/>
                <a:ea typeface="Times New Roman" panose="02020603050405020304" pitchFamily="18" charset="0"/>
                <a:cs typeface="Times New Roman" panose="02020603050405020304" pitchFamily="18" charset="0"/>
              </a:rPr>
              <a:t>Bivariate Analysis</a:t>
            </a:r>
            <a:endParaRPr lang="en-KE" sz="2000" b="1" kern="100" dirty="0">
              <a:effectLst/>
              <a:latin typeface="Arial Black" panose="020B0A0402010202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GB" sz="1800" kern="100" dirty="0">
                <a:effectLst/>
                <a:latin typeface="Times New Roman" panose="02020603050405020304" pitchFamily="18" charset="0"/>
                <a:ea typeface="Calibri" panose="020F0502020204030204" pitchFamily="34" charset="0"/>
                <a:cs typeface="Times New Roman" panose="02020603050405020304" pitchFamily="18" charset="0"/>
              </a:rPr>
              <a:t>We analyzed two features to explore their relationship and see how the changes in each feature affect the other. In the boxplot below we can conclude that most of the customers who have terminated their contract are from the area code 415 and 510.</a:t>
            </a:r>
            <a:endParaRPr lang="en-K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KE" dirty="0"/>
          </a:p>
        </p:txBody>
      </p:sp>
      <p:pic>
        <p:nvPicPr>
          <p:cNvPr id="12" name="Content Placeholder 11">
            <a:extLst>
              <a:ext uri="{FF2B5EF4-FFF2-40B4-BE49-F238E27FC236}">
                <a16:creationId xmlns:a16="http://schemas.microsoft.com/office/drawing/2014/main" id="{5759F0F3-4D8E-F33E-AABA-C88AD01725F5}"/>
              </a:ext>
            </a:extLst>
          </p:cNvPr>
          <p:cNvPicPr>
            <a:picLocks noGrp="1" noChangeAspect="1"/>
          </p:cNvPicPr>
          <p:nvPr>
            <p:ph sz="half" idx="2"/>
          </p:nvPr>
        </p:nvPicPr>
        <p:blipFill>
          <a:blip r:embed="rId2"/>
          <a:stretch>
            <a:fillRect/>
          </a:stretch>
        </p:blipFill>
        <p:spPr>
          <a:xfrm>
            <a:off x="1100137" y="2636097"/>
            <a:ext cx="6447475" cy="2639910"/>
          </a:xfrm>
          <a:prstGeom prst="rect">
            <a:avLst/>
          </a:prstGeom>
        </p:spPr>
      </p:pic>
    </p:spTree>
    <p:extLst>
      <p:ext uri="{BB962C8B-B14F-4D97-AF65-F5344CB8AC3E}">
        <p14:creationId xmlns:p14="http://schemas.microsoft.com/office/powerpoint/2010/main" val="859624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163</TotalTime>
  <Words>975</Words>
  <Application>Microsoft Office PowerPoint</Application>
  <PresentationFormat>Widescreen</PresentationFormat>
  <Paragraphs>65</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Calibri</vt:lpstr>
      <vt:lpstr>Calibri Light</vt:lpstr>
      <vt:lpstr>Symbol</vt:lpstr>
      <vt:lpstr>Times New Roman</vt:lpstr>
      <vt:lpstr>Celestial</vt:lpstr>
      <vt:lpstr>SYRIATEL CUSTOMER CHURN PREDICTION</vt:lpstr>
      <vt:lpstr>Overview</vt:lpstr>
      <vt:lpstr>OVERVIEW</vt:lpstr>
      <vt:lpstr>objectives</vt:lpstr>
      <vt:lpstr>Business understanding</vt:lpstr>
      <vt:lpstr>Data understanding</vt:lpstr>
      <vt:lpstr>Data analysis</vt:lpstr>
      <vt:lpstr>PowerPoint Presentation</vt:lpstr>
      <vt:lpstr>PowerPoint Presentation</vt:lpstr>
      <vt:lpstr>modeling</vt:lpstr>
      <vt:lpstr>evaluation</vt:lpstr>
      <vt:lpstr>conclusion</vt:lpstr>
      <vt:lpstr>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SYRIATEL CUSTOMER CHURN PREDICTION</dc:title>
  <dc:creator>Fredrick Omiah</dc:creator>
  <cp:lastModifiedBy>Fredrick Omiah</cp:lastModifiedBy>
  <cp:revision>1</cp:revision>
  <dcterms:created xsi:type="dcterms:W3CDTF">2023-12-01T05:47:09Z</dcterms:created>
  <dcterms:modified xsi:type="dcterms:W3CDTF">2023-12-01T08:30:16Z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